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59" r:id="rId7"/>
    <p:sldId id="262" r:id="rId8"/>
    <p:sldId id="263" r:id="rId9"/>
    <p:sldId id="264" r:id="rId10"/>
    <p:sldId id="267"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p:scale>
          <a:sx n="72" d="100"/>
          <a:sy n="72" d="100"/>
        </p:scale>
        <p:origin x="810"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36ED5E-914A-4C9C-AB78-021C25FECEF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531254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36ED5E-914A-4C9C-AB78-021C25FECEF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1604604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36ED5E-914A-4C9C-AB78-021C25FECEF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2305237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36ED5E-914A-4C9C-AB78-021C25FECEF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7B2BC2-D916-49A5-8666-F961206AED5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55550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36ED5E-914A-4C9C-AB78-021C25FECEF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1072735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C36ED5E-914A-4C9C-AB78-021C25FECEF1}" type="datetimeFigureOut">
              <a:rPr lang="en-US" smtClean="0"/>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1491348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C36ED5E-914A-4C9C-AB78-021C25FECEF1}" type="datetimeFigureOut">
              <a:rPr lang="en-US" smtClean="0"/>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3309598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36ED5E-914A-4C9C-AB78-021C25FECEF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2987067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36ED5E-914A-4C9C-AB78-021C25FECEF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278983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36ED5E-914A-4C9C-AB78-021C25FECEF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49205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36ED5E-914A-4C9C-AB78-021C25FECEF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34570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ED5E-914A-4C9C-AB78-021C25FECEF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1177972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36ED5E-914A-4C9C-AB78-021C25FECEF1}" type="datetimeFigureOut">
              <a:rPr lang="en-US" smtClean="0"/>
              <a:t>3/3/2024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319614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36ED5E-914A-4C9C-AB78-021C25FECEF1}" type="datetimeFigureOut">
              <a:rPr lang="en-US" smtClean="0"/>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12509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6ED5E-914A-4C9C-AB78-021C25FECEF1}" type="datetimeFigureOut">
              <a:rPr lang="en-US" smtClean="0"/>
              <a:t>3/3/2024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1629863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36ED5E-914A-4C9C-AB78-021C25FECEF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202576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36ED5E-914A-4C9C-AB78-021C25FECEF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7B2BC2-D916-49A5-8666-F961206AED5D}" type="slidenum">
              <a:rPr lang="en-US" smtClean="0"/>
              <a:t>‹#›</a:t>
            </a:fld>
            <a:endParaRPr lang="en-US"/>
          </a:p>
        </p:txBody>
      </p:sp>
    </p:spTree>
    <p:extLst>
      <p:ext uri="{BB962C8B-B14F-4D97-AF65-F5344CB8AC3E}">
        <p14:creationId xmlns:p14="http://schemas.microsoft.com/office/powerpoint/2010/main" val="49920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C36ED5E-914A-4C9C-AB78-021C25FECEF1}" type="datetimeFigureOut">
              <a:rPr lang="en-US" smtClean="0"/>
              <a:t>3/3/2024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17B2BC2-D916-49A5-8666-F961206AED5D}" type="slidenum">
              <a:rPr lang="en-US" smtClean="0"/>
              <a:t>‹#›</a:t>
            </a:fld>
            <a:endParaRPr lang="en-US"/>
          </a:p>
        </p:txBody>
      </p:sp>
    </p:spTree>
    <p:extLst>
      <p:ext uri="{BB962C8B-B14F-4D97-AF65-F5344CB8AC3E}">
        <p14:creationId xmlns:p14="http://schemas.microsoft.com/office/powerpoint/2010/main" val="6201195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hyperlink" Target="https://medium.com/innovation-machine/the-data-driven-corporation-259b5b84f9c9?source=collection_home---4------1----------"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22.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png"/><Relationship Id="rId5" Type="http://schemas.openxmlformats.org/officeDocument/2006/relationships/hyperlink" Target="https://github.com/DSDE-Team-11/AmazonDataPipeline" TargetMode="Externa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8.jpeg"/><Relationship Id="rId9"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hyperlink" Target="https://www.kaggle.com/datasets/karkavelrajaj/amazon-sales-dataset"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jpeg"/><Relationship Id="rId5" Type="http://schemas.openxmlformats.org/officeDocument/2006/relationships/image" Target="../media/image3.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F7FA-CC6D-5792-97C6-4966C65D3619}"/>
              </a:ext>
            </a:extLst>
          </p:cNvPr>
          <p:cNvSpPr>
            <a:spLocks noGrp="1"/>
          </p:cNvSpPr>
          <p:nvPr>
            <p:ph type="ctrTitle"/>
          </p:nvPr>
        </p:nvSpPr>
        <p:spPr>
          <a:xfrm>
            <a:off x="555986" y="576470"/>
            <a:ext cx="6924866" cy="1329596"/>
          </a:xfrm>
        </p:spPr>
        <p:txBody>
          <a:bodyPr vert="horz" lIns="91440" tIns="45720" rIns="91440" bIns="45720" rtlCol="0" anchor="ctr">
            <a:normAutofit/>
          </a:bodyPr>
          <a:lstStyle/>
          <a:p>
            <a:r>
              <a:rPr lang="en-US" sz="4000" b="1" dirty="0"/>
              <a:t>Amazon Sales Data Pipeline</a:t>
            </a:r>
          </a:p>
        </p:txBody>
      </p:sp>
      <p:sp>
        <p:nvSpPr>
          <p:cNvPr id="3" name="Subtitle 2">
            <a:extLst>
              <a:ext uri="{FF2B5EF4-FFF2-40B4-BE49-F238E27FC236}">
                <a16:creationId xmlns:a16="http://schemas.microsoft.com/office/drawing/2014/main" id="{896D384A-3ED4-5E8A-8A76-502274F6CE4D}"/>
              </a:ext>
            </a:extLst>
          </p:cNvPr>
          <p:cNvSpPr>
            <a:spLocks noGrp="1"/>
          </p:cNvSpPr>
          <p:nvPr>
            <p:ph type="subTitle" idx="1"/>
          </p:nvPr>
        </p:nvSpPr>
        <p:spPr>
          <a:xfrm>
            <a:off x="913795" y="2127623"/>
            <a:ext cx="5978072" cy="3567225"/>
          </a:xfrm>
        </p:spPr>
        <p:txBody>
          <a:bodyPr vert="horz" lIns="91440" tIns="45720" rIns="91440" bIns="45720" rtlCol="0" anchor="ctr">
            <a:normAutofit/>
          </a:bodyPr>
          <a:lstStyle/>
          <a:p>
            <a:pPr algn="l">
              <a:buClr>
                <a:srgbClr val="FF3400"/>
              </a:buClr>
            </a:pPr>
            <a:endParaRPr lang="en-US" dirty="0">
              <a:solidFill>
                <a:schemeClr val="tx2"/>
              </a:solidFill>
            </a:endParaRPr>
          </a:p>
          <a:p>
            <a:pPr algn="l">
              <a:buClr>
                <a:srgbClr val="FF3400"/>
              </a:buClr>
            </a:pPr>
            <a:endParaRPr lang="en-US" dirty="0">
              <a:solidFill>
                <a:schemeClr val="tx2"/>
              </a:solidFill>
            </a:endParaRPr>
          </a:p>
          <a:p>
            <a:pPr algn="l">
              <a:buClr>
                <a:srgbClr val="FF3400"/>
              </a:buClr>
            </a:pPr>
            <a:r>
              <a:rPr lang="en-US" dirty="0">
                <a:solidFill>
                  <a:schemeClr val="tx2"/>
                </a:solidFill>
              </a:rPr>
              <a:t>DSCI-6007-Distributed and Scalable Data Engineering</a:t>
            </a:r>
          </a:p>
          <a:p>
            <a:pPr algn="l">
              <a:buClr>
                <a:srgbClr val="FF3400"/>
              </a:buClr>
            </a:pPr>
            <a:r>
              <a:rPr lang="en-US" dirty="0">
                <a:solidFill>
                  <a:schemeClr val="tx2"/>
                </a:solidFill>
              </a:rPr>
              <a:t>Team - 11</a:t>
            </a:r>
          </a:p>
          <a:p>
            <a:pPr algn="l">
              <a:buClr>
                <a:srgbClr val="FF3400"/>
              </a:buClr>
            </a:pPr>
            <a:r>
              <a:rPr lang="en-US" dirty="0">
                <a:solidFill>
                  <a:schemeClr val="tx2"/>
                </a:solidFill>
              </a:rPr>
              <a:t>Professor - </a:t>
            </a:r>
            <a:r>
              <a:rPr lang="en-US" dirty="0" err="1">
                <a:solidFill>
                  <a:schemeClr val="tx2"/>
                </a:solidFill>
              </a:rPr>
              <a:t>Ardiana</a:t>
            </a:r>
            <a:r>
              <a:rPr lang="en-US" dirty="0">
                <a:solidFill>
                  <a:schemeClr val="tx2"/>
                </a:solidFill>
              </a:rPr>
              <a:t> Sula</a:t>
            </a:r>
          </a:p>
          <a:p>
            <a:pPr algn="l">
              <a:buClr>
                <a:srgbClr val="FF3400"/>
              </a:buClr>
            </a:pPr>
            <a:endParaRPr lang="en-US" dirty="0">
              <a:solidFill>
                <a:schemeClr val="tx2"/>
              </a:solidFill>
            </a:endParaRPr>
          </a:p>
        </p:txBody>
      </p:sp>
      <p:pic>
        <p:nvPicPr>
          <p:cNvPr id="11" name="Picture 10">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colorful circles and a magnifying glass&#10;&#10;Description automatically generated">
            <a:extLst>
              <a:ext uri="{FF2B5EF4-FFF2-40B4-BE49-F238E27FC236}">
                <a16:creationId xmlns:a16="http://schemas.microsoft.com/office/drawing/2014/main" id="{9D2ED0ED-921F-26E0-3DB5-D2F3839EC62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552945" y="2071391"/>
            <a:ext cx="3995592" cy="2247520"/>
          </a:xfrm>
          <a:prstGeom prst="rect">
            <a:avLst/>
          </a:prstGeom>
        </p:spPr>
      </p:pic>
      <p:pic>
        <p:nvPicPr>
          <p:cNvPr id="40" name="Audio 39">
            <a:hlinkClick r:id="" action="ppaction://media"/>
            <a:extLst>
              <a:ext uri="{FF2B5EF4-FFF2-40B4-BE49-F238E27FC236}">
                <a16:creationId xmlns:a16="http://schemas.microsoft.com/office/drawing/2014/main" id="{354F9E66-3D5B-DB44-41F0-9EFCF431BAA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63188595"/>
      </p:ext>
    </p:extLst>
  </p:cSld>
  <p:clrMapOvr>
    <a:masterClrMapping/>
  </p:clrMapOvr>
  <mc:AlternateContent xmlns:mc="http://schemas.openxmlformats.org/markup-compatibility/2006">
    <mc:Choice xmlns:p14="http://schemas.microsoft.com/office/powerpoint/2010/main" Requires="p14">
      <p:transition spd="slow" p14:dur="2000" advTm="6595"/>
    </mc:Choice>
    <mc:Fallback>
      <p:transition spd="slow" advTm="6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AEED1-FF65-B806-5882-0617A2A7DD87}"/>
              </a:ext>
            </a:extLst>
          </p:cNvPr>
          <p:cNvSpPr>
            <a:spLocks noGrp="1"/>
          </p:cNvSpPr>
          <p:nvPr>
            <p:ph type="title"/>
          </p:nvPr>
        </p:nvSpPr>
        <p:spPr>
          <a:xfrm>
            <a:off x="1370693" y="4477814"/>
            <a:ext cx="9440034" cy="1017059"/>
          </a:xfrm>
        </p:spPr>
        <p:txBody>
          <a:bodyPr vert="horz" lIns="91440" tIns="45720" rIns="91440" bIns="45720" rtlCol="0" anchor="b">
            <a:normAutofit/>
          </a:bodyPr>
          <a:lstStyle/>
          <a:p>
            <a:r>
              <a:rPr lang="en-US" sz="4800"/>
              <a:t>Github Repo</a:t>
            </a:r>
          </a:p>
        </p:txBody>
      </p:sp>
      <p:sp>
        <p:nvSpPr>
          <p:cNvPr id="3" name="Content Placeholder 2">
            <a:extLst>
              <a:ext uri="{FF2B5EF4-FFF2-40B4-BE49-F238E27FC236}">
                <a16:creationId xmlns:a16="http://schemas.microsoft.com/office/drawing/2014/main" id="{65414CE9-765B-984A-FCA3-C1C8DA491B2F}"/>
              </a:ext>
            </a:extLst>
          </p:cNvPr>
          <p:cNvSpPr>
            <a:spLocks noGrp="1"/>
          </p:cNvSpPr>
          <p:nvPr>
            <p:ph idx="1"/>
          </p:nvPr>
        </p:nvSpPr>
        <p:spPr>
          <a:xfrm>
            <a:off x="1370693" y="5494872"/>
            <a:ext cx="9440034" cy="652432"/>
          </a:xfrm>
        </p:spPr>
        <p:txBody>
          <a:bodyPr vert="horz" lIns="91440" tIns="45720" rIns="91440" bIns="45720" rtlCol="0" anchor="t">
            <a:normAutofit/>
          </a:bodyPr>
          <a:lstStyle/>
          <a:p>
            <a:pPr marL="0" indent="0" algn="ctr">
              <a:buNone/>
            </a:pPr>
            <a:r>
              <a:rPr lang="en-US" dirty="0">
                <a:solidFill>
                  <a:schemeClr val="tx1"/>
                </a:solidFill>
                <a:hlinkClick r:id="rId5"/>
              </a:rPr>
              <a:t>https://github.com/DSDE-Team-11/AmazonDataPipeline</a:t>
            </a:r>
            <a:endParaRPr lang="en-US" dirty="0">
              <a:solidFill>
                <a:schemeClr val="tx1"/>
              </a:solidFill>
            </a:endParaRPr>
          </a:p>
        </p:txBody>
      </p:sp>
      <p:pic>
        <p:nvPicPr>
          <p:cNvPr id="7" name="Graphic 6" descr="Poi">
            <a:extLst>
              <a:ext uri="{FF2B5EF4-FFF2-40B4-BE49-F238E27FC236}">
                <a16:creationId xmlns:a16="http://schemas.microsoft.com/office/drawing/2014/main" id="{48CC25E1-C2A8-FE90-DE55-DF992277DB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93378" y="1064806"/>
            <a:ext cx="2782808" cy="2782808"/>
          </a:xfrm>
          <a:prstGeom prst="rect">
            <a:avLst/>
          </a:prstGeom>
        </p:spPr>
      </p:pic>
      <p:pic>
        <p:nvPicPr>
          <p:cNvPr id="8" name="Audio 7">
            <a:hlinkClick r:id="" action="ppaction://media"/>
            <a:extLst>
              <a:ext uri="{FF2B5EF4-FFF2-40B4-BE49-F238E27FC236}">
                <a16:creationId xmlns:a16="http://schemas.microsoft.com/office/drawing/2014/main" id="{90BA8DE3-0422-FB9D-E305-3CF9F2A3994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9529515"/>
      </p:ext>
    </p:extLst>
  </p:cSld>
  <p:clrMapOvr>
    <a:masterClrMapping/>
  </p:clrMapOvr>
  <mc:AlternateContent xmlns:mc="http://schemas.openxmlformats.org/markup-compatibility/2006">
    <mc:Choice xmlns:p14="http://schemas.microsoft.com/office/powerpoint/2010/main" Requires="p14">
      <p:transition spd="slow" p14:dur="2000" advTm="1801"/>
    </mc:Choice>
    <mc:Fallback>
      <p:transition spd="slow" advTm="1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CD78-906B-45D7-3534-D67ED0612D9F}"/>
              </a:ext>
            </a:extLst>
          </p:cNvPr>
          <p:cNvSpPr>
            <a:spLocks noGrp="1"/>
          </p:cNvSpPr>
          <p:nvPr>
            <p:ph type="title"/>
          </p:nvPr>
        </p:nvSpPr>
        <p:spPr>
          <a:xfrm>
            <a:off x="1370693" y="4477814"/>
            <a:ext cx="9440034" cy="1017059"/>
          </a:xfrm>
        </p:spPr>
        <p:txBody>
          <a:bodyPr vert="horz" lIns="91440" tIns="45720" rIns="91440" bIns="45720" rtlCol="0" anchor="b">
            <a:normAutofit/>
          </a:bodyPr>
          <a:lstStyle/>
          <a:p>
            <a:r>
              <a:rPr lang="en-US" sz="4800" dirty="0"/>
              <a:t>THANK YOU</a:t>
            </a:r>
          </a:p>
        </p:txBody>
      </p:sp>
      <p:pic>
        <p:nvPicPr>
          <p:cNvPr id="6" name="Graphic 5" descr="Smiling Face with No Fill">
            <a:extLst>
              <a:ext uri="{FF2B5EF4-FFF2-40B4-BE49-F238E27FC236}">
                <a16:creationId xmlns:a16="http://schemas.microsoft.com/office/drawing/2014/main" id="{4FC16F89-6B15-2C10-65AD-AAB5BAD2A2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93378" y="1064806"/>
            <a:ext cx="2782808" cy="2782808"/>
          </a:xfrm>
          <a:prstGeom prst="rect">
            <a:avLst/>
          </a:prstGeom>
        </p:spPr>
      </p:pic>
      <p:pic>
        <p:nvPicPr>
          <p:cNvPr id="10" name="Audio 9">
            <a:hlinkClick r:id="" action="ppaction://media"/>
            <a:extLst>
              <a:ext uri="{FF2B5EF4-FFF2-40B4-BE49-F238E27FC236}">
                <a16:creationId xmlns:a16="http://schemas.microsoft.com/office/drawing/2014/main" id="{254FC9FD-1BF9-423B-FD6D-728CB33C595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6297567"/>
      </p:ext>
    </p:extLst>
  </p:cSld>
  <p:clrMapOvr>
    <a:masterClrMapping/>
  </p:clrMapOvr>
  <mc:AlternateContent xmlns:mc="http://schemas.openxmlformats.org/markup-compatibility/2006">
    <mc:Choice xmlns:p14="http://schemas.microsoft.com/office/powerpoint/2010/main" Requires="p14">
      <p:transition spd="slow" p14:dur="2000" advTm="2653"/>
    </mc:Choice>
    <mc:Fallback>
      <p:transition spd="slow" advTm="2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85797" y="1173841"/>
            <a:ext cx="10820396" cy="25673"/>
          </a:xfrm>
          <a:prstGeom prst="line">
            <a:avLst/>
          </a:prstGeom>
          <a:ln w="9525" cap="flat">
            <a:solidFill>
              <a:srgbClr val="2B2C30"/>
            </a:solidFill>
            <a:prstDash val="solid"/>
            <a:headEnd type="none" w="sm" len="sm"/>
            <a:tailEnd type="none" w="sm" len="sm"/>
          </a:ln>
        </p:spPr>
        <p:txBody>
          <a:bodyPr/>
          <a:lstStyle/>
          <a:p>
            <a:endParaRPr lang="en-US" sz="1200" dirty="0"/>
          </a:p>
        </p:txBody>
      </p:sp>
      <p:grpSp>
        <p:nvGrpSpPr>
          <p:cNvPr id="3" name="Group 3"/>
          <p:cNvGrpSpPr/>
          <p:nvPr/>
        </p:nvGrpSpPr>
        <p:grpSpPr>
          <a:xfrm>
            <a:off x="671248" y="2298541"/>
            <a:ext cx="1999022" cy="2093580"/>
            <a:chOff x="0" y="0"/>
            <a:chExt cx="1379207" cy="1444447"/>
          </a:xfrm>
        </p:grpSpPr>
        <p:sp>
          <p:nvSpPr>
            <p:cNvPr id="4" name="Freeform 4"/>
            <p:cNvSpPr/>
            <p:nvPr/>
          </p:nvSpPr>
          <p:spPr>
            <a:xfrm>
              <a:off x="0" y="0"/>
              <a:ext cx="1379207" cy="1444447"/>
            </a:xfrm>
            <a:custGeom>
              <a:avLst/>
              <a:gdLst/>
              <a:ahLst/>
              <a:cxnLst/>
              <a:rect l="l" t="t" r="r" b="b"/>
              <a:pathLst>
                <a:path w="1379207" h="1444447">
                  <a:moveTo>
                    <a:pt x="0" y="0"/>
                  </a:moveTo>
                  <a:lnTo>
                    <a:pt x="1379207" y="0"/>
                  </a:lnTo>
                  <a:lnTo>
                    <a:pt x="1379207" y="1444447"/>
                  </a:lnTo>
                  <a:lnTo>
                    <a:pt x="0" y="1444447"/>
                  </a:lnTo>
                  <a:close/>
                </a:path>
              </a:pathLst>
            </a:custGeom>
            <a:solidFill>
              <a:srgbClr val="000000">
                <a:alpha val="0"/>
              </a:srgbClr>
            </a:solidFill>
            <a:ln w="9525" cap="sq">
              <a:solidFill>
                <a:srgbClr val="2B2C30"/>
              </a:solidFill>
              <a:prstDash val="solid"/>
              <a:miter/>
            </a:ln>
          </p:spPr>
          <p:txBody>
            <a:bodyPr/>
            <a:lstStyle/>
            <a:p>
              <a:endParaRPr lang="en-US" sz="1200"/>
            </a:p>
          </p:txBody>
        </p:sp>
        <p:sp>
          <p:nvSpPr>
            <p:cNvPr id="5" name="TextBox 5"/>
            <p:cNvSpPr txBox="1"/>
            <p:nvPr/>
          </p:nvSpPr>
          <p:spPr>
            <a:xfrm>
              <a:off x="0" y="-28575"/>
              <a:ext cx="1379207" cy="1473022"/>
            </a:xfrm>
            <a:prstGeom prst="rect">
              <a:avLst/>
            </a:prstGeom>
          </p:spPr>
          <p:txBody>
            <a:bodyPr lIns="45720" tIns="45720" rIns="45720" bIns="45720" rtlCol="0" anchor="ctr"/>
            <a:lstStyle/>
            <a:p>
              <a:pPr algn="ctr">
                <a:lnSpc>
                  <a:spcPts val="1259"/>
                </a:lnSpc>
              </a:pPr>
              <a:endParaRPr sz="1200"/>
            </a:p>
          </p:txBody>
        </p:sp>
      </p:grpSp>
      <p:grpSp>
        <p:nvGrpSpPr>
          <p:cNvPr id="6" name="Group 6"/>
          <p:cNvGrpSpPr/>
          <p:nvPr/>
        </p:nvGrpSpPr>
        <p:grpSpPr>
          <a:xfrm>
            <a:off x="3529447" y="2298541"/>
            <a:ext cx="1999022" cy="2093580"/>
            <a:chOff x="0" y="0"/>
            <a:chExt cx="1379207" cy="1444447"/>
          </a:xfrm>
        </p:grpSpPr>
        <p:sp>
          <p:nvSpPr>
            <p:cNvPr id="7" name="Freeform 7"/>
            <p:cNvSpPr/>
            <p:nvPr/>
          </p:nvSpPr>
          <p:spPr>
            <a:xfrm>
              <a:off x="0" y="0"/>
              <a:ext cx="1379207" cy="1444447"/>
            </a:xfrm>
            <a:custGeom>
              <a:avLst/>
              <a:gdLst/>
              <a:ahLst/>
              <a:cxnLst/>
              <a:rect l="l" t="t" r="r" b="b"/>
              <a:pathLst>
                <a:path w="1379207" h="1444447">
                  <a:moveTo>
                    <a:pt x="0" y="0"/>
                  </a:moveTo>
                  <a:lnTo>
                    <a:pt x="1379207" y="0"/>
                  </a:lnTo>
                  <a:lnTo>
                    <a:pt x="1379207" y="1444447"/>
                  </a:lnTo>
                  <a:lnTo>
                    <a:pt x="0" y="1444447"/>
                  </a:lnTo>
                  <a:close/>
                </a:path>
              </a:pathLst>
            </a:custGeom>
            <a:solidFill>
              <a:srgbClr val="000000">
                <a:alpha val="0"/>
              </a:srgbClr>
            </a:solidFill>
            <a:ln w="9525" cap="sq">
              <a:solidFill>
                <a:srgbClr val="2B2C30"/>
              </a:solidFill>
              <a:prstDash val="solid"/>
              <a:miter/>
            </a:ln>
          </p:spPr>
          <p:txBody>
            <a:bodyPr/>
            <a:lstStyle/>
            <a:p>
              <a:endParaRPr lang="en-US" sz="1200"/>
            </a:p>
          </p:txBody>
        </p:sp>
        <p:sp>
          <p:nvSpPr>
            <p:cNvPr id="8" name="TextBox 8"/>
            <p:cNvSpPr txBox="1"/>
            <p:nvPr/>
          </p:nvSpPr>
          <p:spPr>
            <a:xfrm>
              <a:off x="0" y="-28575"/>
              <a:ext cx="1379207" cy="1473022"/>
            </a:xfrm>
            <a:prstGeom prst="rect">
              <a:avLst/>
            </a:prstGeom>
          </p:spPr>
          <p:txBody>
            <a:bodyPr lIns="45720" tIns="45720" rIns="45720" bIns="45720" rtlCol="0" anchor="ctr"/>
            <a:lstStyle/>
            <a:p>
              <a:pPr algn="ctr">
                <a:lnSpc>
                  <a:spcPts val="1259"/>
                </a:lnSpc>
              </a:pPr>
              <a:endParaRPr sz="1200"/>
            </a:p>
          </p:txBody>
        </p:sp>
      </p:grpSp>
      <p:grpSp>
        <p:nvGrpSpPr>
          <p:cNvPr id="9" name="Group 9"/>
          <p:cNvGrpSpPr/>
          <p:nvPr/>
        </p:nvGrpSpPr>
        <p:grpSpPr>
          <a:xfrm>
            <a:off x="6305773" y="2293216"/>
            <a:ext cx="2094879" cy="2098905"/>
            <a:chOff x="0" y="0"/>
            <a:chExt cx="1445343" cy="1448120"/>
          </a:xfrm>
        </p:grpSpPr>
        <p:sp>
          <p:nvSpPr>
            <p:cNvPr id="10" name="Freeform 10"/>
            <p:cNvSpPr/>
            <p:nvPr/>
          </p:nvSpPr>
          <p:spPr>
            <a:xfrm>
              <a:off x="0" y="0"/>
              <a:ext cx="1445343" cy="1448120"/>
            </a:xfrm>
            <a:custGeom>
              <a:avLst/>
              <a:gdLst/>
              <a:ahLst/>
              <a:cxnLst/>
              <a:rect l="l" t="t" r="r" b="b"/>
              <a:pathLst>
                <a:path w="1445343" h="1448120">
                  <a:moveTo>
                    <a:pt x="0" y="0"/>
                  </a:moveTo>
                  <a:lnTo>
                    <a:pt x="1445343" y="0"/>
                  </a:lnTo>
                  <a:lnTo>
                    <a:pt x="1445343" y="1448120"/>
                  </a:lnTo>
                  <a:lnTo>
                    <a:pt x="0" y="1448120"/>
                  </a:lnTo>
                  <a:close/>
                </a:path>
              </a:pathLst>
            </a:custGeom>
            <a:solidFill>
              <a:srgbClr val="000000">
                <a:alpha val="0"/>
              </a:srgbClr>
            </a:solidFill>
            <a:ln w="9525" cap="sq">
              <a:solidFill>
                <a:srgbClr val="2B2C30"/>
              </a:solidFill>
              <a:prstDash val="solid"/>
              <a:miter/>
            </a:ln>
          </p:spPr>
          <p:txBody>
            <a:bodyPr/>
            <a:lstStyle/>
            <a:p>
              <a:endParaRPr lang="en-US" sz="1200"/>
            </a:p>
          </p:txBody>
        </p:sp>
        <p:sp>
          <p:nvSpPr>
            <p:cNvPr id="11" name="TextBox 11"/>
            <p:cNvSpPr txBox="1"/>
            <p:nvPr/>
          </p:nvSpPr>
          <p:spPr>
            <a:xfrm>
              <a:off x="0" y="-28575"/>
              <a:ext cx="1445343" cy="1476695"/>
            </a:xfrm>
            <a:prstGeom prst="rect">
              <a:avLst/>
            </a:prstGeom>
          </p:spPr>
          <p:txBody>
            <a:bodyPr lIns="45720" tIns="45720" rIns="45720" bIns="45720" rtlCol="0" anchor="ctr"/>
            <a:lstStyle/>
            <a:p>
              <a:pPr algn="ctr">
                <a:lnSpc>
                  <a:spcPts val="1259"/>
                </a:lnSpc>
              </a:pPr>
              <a:endParaRPr sz="1200"/>
            </a:p>
          </p:txBody>
        </p:sp>
      </p:grpSp>
      <p:grpSp>
        <p:nvGrpSpPr>
          <p:cNvPr id="12" name="Group 12"/>
          <p:cNvGrpSpPr/>
          <p:nvPr/>
        </p:nvGrpSpPr>
        <p:grpSpPr>
          <a:xfrm>
            <a:off x="9258277" y="2323502"/>
            <a:ext cx="1999022" cy="2068619"/>
            <a:chOff x="0" y="0"/>
            <a:chExt cx="1379207" cy="1427225"/>
          </a:xfrm>
        </p:grpSpPr>
        <p:sp>
          <p:nvSpPr>
            <p:cNvPr id="13" name="Freeform 13"/>
            <p:cNvSpPr/>
            <p:nvPr/>
          </p:nvSpPr>
          <p:spPr>
            <a:xfrm>
              <a:off x="0" y="0"/>
              <a:ext cx="1379207" cy="1427225"/>
            </a:xfrm>
            <a:custGeom>
              <a:avLst/>
              <a:gdLst/>
              <a:ahLst/>
              <a:cxnLst/>
              <a:rect l="l" t="t" r="r" b="b"/>
              <a:pathLst>
                <a:path w="1379207" h="1427225">
                  <a:moveTo>
                    <a:pt x="0" y="0"/>
                  </a:moveTo>
                  <a:lnTo>
                    <a:pt x="1379207" y="0"/>
                  </a:lnTo>
                  <a:lnTo>
                    <a:pt x="1379207" y="1427225"/>
                  </a:lnTo>
                  <a:lnTo>
                    <a:pt x="0" y="1427225"/>
                  </a:lnTo>
                  <a:close/>
                </a:path>
              </a:pathLst>
            </a:custGeom>
            <a:solidFill>
              <a:srgbClr val="000000">
                <a:alpha val="0"/>
              </a:srgbClr>
            </a:solidFill>
            <a:ln w="9525" cap="sq">
              <a:solidFill>
                <a:srgbClr val="2B2C30"/>
              </a:solidFill>
              <a:prstDash val="solid"/>
              <a:miter/>
            </a:ln>
          </p:spPr>
          <p:txBody>
            <a:bodyPr/>
            <a:lstStyle/>
            <a:p>
              <a:endParaRPr lang="en-US" sz="1200"/>
            </a:p>
          </p:txBody>
        </p:sp>
        <p:sp>
          <p:nvSpPr>
            <p:cNvPr id="14" name="TextBox 14"/>
            <p:cNvSpPr txBox="1"/>
            <p:nvPr/>
          </p:nvSpPr>
          <p:spPr>
            <a:xfrm>
              <a:off x="0" y="-28575"/>
              <a:ext cx="1379207" cy="1455800"/>
            </a:xfrm>
            <a:prstGeom prst="rect">
              <a:avLst/>
            </a:prstGeom>
          </p:spPr>
          <p:txBody>
            <a:bodyPr lIns="45720" tIns="45720" rIns="45720" bIns="45720" rtlCol="0" anchor="ctr"/>
            <a:lstStyle/>
            <a:p>
              <a:pPr algn="ctr">
                <a:lnSpc>
                  <a:spcPts val="1259"/>
                </a:lnSpc>
              </a:pPr>
              <a:endParaRPr sz="1200"/>
            </a:p>
          </p:txBody>
        </p:sp>
      </p:grpSp>
      <p:sp>
        <p:nvSpPr>
          <p:cNvPr id="15" name="Freeform 15"/>
          <p:cNvSpPr/>
          <p:nvPr/>
        </p:nvSpPr>
        <p:spPr>
          <a:xfrm>
            <a:off x="3447573" y="2171857"/>
            <a:ext cx="2558046" cy="2254559"/>
          </a:xfrm>
          <a:custGeom>
            <a:avLst/>
            <a:gdLst/>
            <a:ahLst/>
            <a:cxnLst/>
            <a:rect l="l" t="t" r="r" b="b"/>
            <a:pathLst>
              <a:path w="3837069" h="2638626">
                <a:moveTo>
                  <a:pt x="0" y="0"/>
                </a:moveTo>
                <a:lnTo>
                  <a:pt x="3837069" y="0"/>
                </a:lnTo>
                <a:lnTo>
                  <a:pt x="3837069" y="2638626"/>
                </a:lnTo>
                <a:lnTo>
                  <a:pt x="0" y="2638626"/>
                </a:lnTo>
                <a:lnTo>
                  <a:pt x="0" y="0"/>
                </a:lnTo>
                <a:close/>
              </a:path>
            </a:pathLst>
          </a:custGeom>
          <a:blipFill>
            <a:blip r:embed="rId4"/>
            <a:stretch>
              <a:fillRect l="-37707" t="-5447" r="-51244" b="-95765"/>
            </a:stretch>
          </a:blipFill>
        </p:spPr>
        <p:txBody>
          <a:bodyPr/>
          <a:lstStyle/>
          <a:p>
            <a:endParaRPr lang="en-US" sz="1200"/>
          </a:p>
        </p:txBody>
      </p:sp>
      <p:sp>
        <p:nvSpPr>
          <p:cNvPr id="17" name="Freeform 17"/>
          <p:cNvSpPr/>
          <p:nvPr/>
        </p:nvSpPr>
        <p:spPr>
          <a:xfrm>
            <a:off x="6305772" y="2170467"/>
            <a:ext cx="2522255" cy="2221654"/>
          </a:xfrm>
          <a:custGeom>
            <a:avLst/>
            <a:gdLst/>
            <a:ahLst/>
            <a:cxnLst/>
            <a:rect l="l" t="t" r="r" b="b"/>
            <a:pathLst>
              <a:path w="3783382" h="2608374">
                <a:moveTo>
                  <a:pt x="0" y="0"/>
                </a:moveTo>
                <a:lnTo>
                  <a:pt x="3783382" y="0"/>
                </a:lnTo>
                <a:lnTo>
                  <a:pt x="3783382" y="2608375"/>
                </a:lnTo>
                <a:lnTo>
                  <a:pt x="0" y="2608375"/>
                </a:lnTo>
                <a:lnTo>
                  <a:pt x="0" y="0"/>
                </a:lnTo>
                <a:close/>
              </a:path>
            </a:pathLst>
          </a:custGeom>
          <a:blipFill>
            <a:blip r:embed="rId5"/>
            <a:stretch>
              <a:fillRect l="-34858" t="-31555" r="-34858" b="-58035"/>
            </a:stretch>
          </a:blipFill>
        </p:spPr>
        <p:txBody>
          <a:bodyPr/>
          <a:lstStyle/>
          <a:p>
            <a:endParaRPr lang="en-US" sz="1200"/>
          </a:p>
        </p:txBody>
      </p:sp>
      <p:sp>
        <p:nvSpPr>
          <p:cNvPr id="18" name="Freeform 18"/>
          <p:cNvSpPr/>
          <p:nvPr/>
        </p:nvSpPr>
        <p:spPr>
          <a:xfrm>
            <a:off x="9258277" y="2120370"/>
            <a:ext cx="2477505" cy="2254559"/>
          </a:xfrm>
          <a:custGeom>
            <a:avLst/>
            <a:gdLst/>
            <a:ahLst/>
            <a:cxnLst/>
            <a:rect l="l" t="t" r="r" b="b"/>
            <a:pathLst>
              <a:path w="3716258" h="2561745">
                <a:moveTo>
                  <a:pt x="0" y="0"/>
                </a:moveTo>
                <a:lnTo>
                  <a:pt x="3716258" y="0"/>
                </a:lnTo>
                <a:lnTo>
                  <a:pt x="3716258" y="2561746"/>
                </a:lnTo>
                <a:lnTo>
                  <a:pt x="0" y="2561746"/>
                </a:lnTo>
                <a:lnTo>
                  <a:pt x="0" y="0"/>
                </a:lnTo>
                <a:close/>
              </a:path>
            </a:pathLst>
          </a:custGeom>
          <a:blipFill>
            <a:blip r:embed="rId6"/>
            <a:stretch>
              <a:fillRect b="-11416"/>
            </a:stretch>
          </a:blipFill>
        </p:spPr>
        <p:txBody>
          <a:bodyPr/>
          <a:lstStyle/>
          <a:p>
            <a:endParaRPr lang="en-US" sz="1200"/>
          </a:p>
        </p:txBody>
      </p:sp>
      <p:sp>
        <p:nvSpPr>
          <p:cNvPr id="19" name="TextBox 19"/>
          <p:cNvSpPr txBox="1"/>
          <p:nvPr/>
        </p:nvSpPr>
        <p:spPr>
          <a:xfrm>
            <a:off x="671247" y="628650"/>
            <a:ext cx="10820400" cy="408894"/>
          </a:xfrm>
          <a:prstGeom prst="rect">
            <a:avLst/>
          </a:prstGeom>
        </p:spPr>
        <p:txBody>
          <a:bodyPr lIns="0" tIns="0" rIns="0" bIns="0" rtlCol="0" anchor="t">
            <a:spAutoFit/>
          </a:bodyPr>
          <a:lstStyle/>
          <a:p>
            <a:pPr>
              <a:lnSpc>
                <a:spcPts val="3467"/>
              </a:lnSpc>
              <a:spcBef>
                <a:spcPct val="0"/>
              </a:spcBef>
            </a:pPr>
            <a:r>
              <a:rPr lang="en-US" sz="2476" spc="562" dirty="0">
                <a:latin typeface="+mj-lt"/>
              </a:rPr>
              <a:t>MEET THE TEAM</a:t>
            </a:r>
          </a:p>
        </p:txBody>
      </p:sp>
      <p:grpSp>
        <p:nvGrpSpPr>
          <p:cNvPr id="20" name="Group 20"/>
          <p:cNvGrpSpPr/>
          <p:nvPr/>
        </p:nvGrpSpPr>
        <p:grpSpPr>
          <a:xfrm>
            <a:off x="671247" y="4687533"/>
            <a:ext cx="2515968" cy="572562"/>
            <a:chOff x="0" y="85725"/>
            <a:chExt cx="5031935" cy="1145124"/>
          </a:xfrm>
        </p:grpSpPr>
        <p:sp>
          <p:nvSpPr>
            <p:cNvPr id="21" name="TextBox 21"/>
            <p:cNvSpPr txBox="1"/>
            <p:nvPr/>
          </p:nvSpPr>
          <p:spPr>
            <a:xfrm>
              <a:off x="0" y="85725"/>
              <a:ext cx="5015543" cy="461664"/>
            </a:xfrm>
            <a:prstGeom prst="rect">
              <a:avLst/>
            </a:prstGeom>
          </p:spPr>
          <p:txBody>
            <a:bodyPr lIns="0" tIns="0" rIns="0" bIns="0" rtlCol="0" anchor="t">
              <a:spAutoFit/>
            </a:bodyPr>
            <a:lstStyle/>
            <a:p>
              <a:pPr algn="ctr">
                <a:lnSpc>
                  <a:spcPts val="1759"/>
                </a:lnSpc>
              </a:pPr>
              <a:r>
                <a:rPr lang="en-US" sz="1933" spc="9" dirty="0">
                  <a:latin typeface="Playfair Display Italics"/>
                </a:rPr>
                <a:t>Shivani Shivalenka</a:t>
              </a:r>
            </a:p>
          </p:txBody>
        </p:sp>
        <p:sp>
          <p:nvSpPr>
            <p:cNvPr id="22" name="TextBox 22"/>
            <p:cNvSpPr txBox="1"/>
            <p:nvPr/>
          </p:nvSpPr>
          <p:spPr>
            <a:xfrm>
              <a:off x="0" y="621835"/>
              <a:ext cx="5031935" cy="609014"/>
            </a:xfrm>
            <a:prstGeom prst="rect">
              <a:avLst/>
            </a:prstGeom>
          </p:spPr>
          <p:txBody>
            <a:bodyPr lIns="0" tIns="0" rIns="0" bIns="0" rtlCol="0" anchor="t">
              <a:spAutoFit/>
            </a:bodyPr>
            <a:lstStyle/>
            <a:p>
              <a:pPr>
                <a:lnSpc>
                  <a:spcPts val="2613"/>
                </a:lnSpc>
              </a:pPr>
              <a:endParaRPr lang="en-US" sz="1866" dirty="0">
                <a:latin typeface="Public Sans Bold"/>
              </a:endParaRPr>
            </a:p>
          </p:txBody>
        </p:sp>
      </p:grpSp>
      <p:grpSp>
        <p:nvGrpSpPr>
          <p:cNvPr id="23" name="Group 23"/>
          <p:cNvGrpSpPr/>
          <p:nvPr/>
        </p:nvGrpSpPr>
        <p:grpSpPr>
          <a:xfrm>
            <a:off x="6305772" y="4687533"/>
            <a:ext cx="2515968" cy="572562"/>
            <a:chOff x="0" y="85725"/>
            <a:chExt cx="5031935" cy="1145124"/>
          </a:xfrm>
        </p:grpSpPr>
        <p:sp>
          <p:nvSpPr>
            <p:cNvPr id="24" name="TextBox 24"/>
            <p:cNvSpPr txBox="1"/>
            <p:nvPr/>
          </p:nvSpPr>
          <p:spPr>
            <a:xfrm>
              <a:off x="0" y="85725"/>
              <a:ext cx="5015543" cy="461664"/>
            </a:xfrm>
            <a:prstGeom prst="rect">
              <a:avLst/>
            </a:prstGeom>
          </p:spPr>
          <p:txBody>
            <a:bodyPr lIns="0" tIns="0" rIns="0" bIns="0" rtlCol="0" anchor="t">
              <a:spAutoFit/>
            </a:bodyPr>
            <a:lstStyle/>
            <a:p>
              <a:pPr algn="ctr">
                <a:lnSpc>
                  <a:spcPts val="1759"/>
                </a:lnSpc>
              </a:pPr>
              <a:r>
                <a:rPr lang="en-US" sz="1933" spc="9" dirty="0">
                  <a:latin typeface="Playfair Display Italics"/>
                </a:rPr>
                <a:t>Rajesh </a:t>
              </a:r>
              <a:r>
                <a:rPr lang="en-US" sz="1933" spc="9" dirty="0" err="1">
                  <a:latin typeface="Playfair Display Italics"/>
                </a:rPr>
                <a:t>Yatham</a:t>
              </a:r>
              <a:endParaRPr lang="en-US" sz="1933" spc="9" dirty="0">
                <a:latin typeface="Playfair Display Italics"/>
              </a:endParaRPr>
            </a:p>
          </p:txBody>
        </p:sp>
        <p:sp>
          <p:nvSpPr>
            <p:cNvPr id="25" name="TextBox 25"/>
            <p:cNvSpPr txBox="1"/>
            <p:nvPr/>
          </p:nvSpPr>
          <p:spPr>
            <a:xfrm>
              <a:off x="0" y="621835"/>
              <a:ext cx="5031935" cy="609014"/>
            </a:xfrm>
            <a:prstGeom prst="rect">
              <a:avLst/>
            </a:prstGeom>
          </p:spPr>
          <p:txBody>
            <a:bodyPr lIns="0" tIns="0" rIns="0" bIns="0" rtlCol="0" anchor="t">
              <a:spAutoFit/>
            </a:bodyPr>
            <a:lstStyle/>
            <a:p>
              <a:pPr>
                <a:lnSpc>
                  <a:spcPts val="2613"/>
                </a:lnSpc>
              </a:pPr>
              <a:endParaRPr lang="en-US" sz="1866" dirty="0">
                <a:latin typeface="Public Sans Bold"/>
              </a:endParaRPr>
            </a:p>
          </p:txBody>
        </p:sp>
      </p:grpSp>
      <p:grpSp>
        <p:nvGrpSpPr>
          <p:cNvPr id="26" name="Group 26"/>
          <p:cNvGrpSpPr/>
          <p:nvPr/>
        </p:nvGrpSpPr>
        <p:grpSpPr>
          <a:xfrm>
            <a:off x="3529447" y="4687533"/>
            <a:ext cx="2515968" cy="572562"/>
            <a:chOff x="0" y="85725"/>
            <a:chExt cx="5031935" cy="1145124"/>
          </a:xfrm>
        </p:grpSpPr>
        <p:sp>
          <p:nvSpPr>
            <p:cNvPr id="27" name="TextBox 27"/>
            <p:cNvSpPr txBox="1"/>
            <p:nvPr/>
          </p:nvSpPr>
          <p:spPr>
            <a:xfrm>
              <a:off x="0" y="85725"/>
              <a:ext cx="5015543" cy="461664"/>
            </a:xfrm>
            <a:prstGeom prst="rect">
              <a:avLst/>
            </a:prstGeom>
          </p:spPr>
          <p:txBody>
            <a:bodyPr lIns="0" tIns="0" rIns="0" bIns="0" rtlCol="0" anchor="t">
              <a:spAutoFit/>
            </a:bodyPr>
            <a:lstStyle/>
            <a:p>
              <a:pPr algn="ctr">
                <a:lnSpc>
                  <a:spcPts val="1759"/>
                </a:lnSpc>
              </a:pPr>
              <a:r>
                <a:rPr lang="en-US" sz="1933" spc="9" dirty="0">
                  <a:latin typeface="Playfair Display Italics"/>
                </a:rPr>
                <a:t>Shruti Bandula</a:t>
              </a:r>
            </a:p>
          </p:txBody>
        </p:sp>
        <p:sp>
          <p:nvSpPr>
            <p:cNvPr id="28" name="TextBox 28"/>
            <p:cNvSpPr txBox="1"/>
            <p:nvPr/>
          </p:nvSpPr>
          <p:spPr>
            <a:xfrm>
              <a:off x="0" y="621835"/>
              <a:ext cx="5031935" cy="609014"/>
            </a:xfrm>
            <a:prstGeom prst="rect">
              <a:avLst/>
            </a:prstGeom>
          </p:spPr>
          <p:txBody>
            <a:bodyPr lIns="0" tIns="0" rIns="0" bIns="0" rtlCol="0" anchor="t">
              <a:spAutoFit/>
            </a:bodyPr>
            <a:lstStyle/>
            <a:p>
              <a:pPr>
                <a:lnSpc>
                  <a:spcPts val="2613"/>
                </a:lnSpc>
              </a:pPr>
              <a:endParaRPr lang="en-US" sz="1866" dirty="0">
                <a:latin typeface="Public Sans Bold"/>
              </a:endParaRPr>
            </a:p>
          </p:txBody>
        </p:sp>
      </p:grpSp>
      <p:grpSp>
        <p:nvGrpSpPr>
          <p:cNvPr id="29" name="Group 29"/>
          <p:cNvGrpSpPr/>
          <p:nvPr/>
        </p:nvGrpSpPr>
        <p:grpSpPr>
          <a:xfrm>
            <a:off x="9260624" y="4632084"/>
            <a:ext cx="2515968" cy="572562"/>
            <a:chOff x="0" y="85725"/>
            <a:chExt cx="5031935" cy="1145124"/>
          </a:xfrm>
        </p:grpSpPr>
        <p:sp>
          <p:nvSpPr>
            <p:cNvPr id="30" name="TextBox 30"/>
            <p:cNvSpPr txBox="1"/>
            <p:nvPr/>
          </p:nvSpPr>
          <p:spPr>
            <a:xfrm>
              <a:off x="0" y="85725"/>
              <a:ext cx="5015543" cy="616964"/>
            </a:xfrm>
            <a:prstGeom prst="rect">
              <a:avLst/>
            </a:prstGeom>
          </p:spPr>
          <p:txBody>
            <a:bodyPr lIns="0" tIns="0" rIns="0" bIns="0" rtlCol="0" anchor="t">
              <a:spAutoFit/>
            </a:bodyPr>
            <a:lstStyle/>
            <a:p>
              <a:pPr algn="ctr">
                <a:lnSpc>
                  <a:spcPts val="2613"/>
                </a:lnSpc>
              </a:pPr>
              <a:r>
                <a:rPr lang="en-US" sz="2000" dirty="0" err="1">
                  <a:latin typeface="Public Sans Bold"/>
                </a:rPr>
                <a:t>Sravanthi</a:t>
              </a:r>
              <a:endParaRPr lang="en-US" sz="2000" dirty="0">
                <a:latin typeface="Public Sans Bold"/>
              </a:endParaRPr>
            </a:p>
          </p:txBody>
        </p:sp>
        <p:sp>
          <p:nvSpPr>
            <p:cNvPr id="31" name="TextBox 31"/>
            <p:cNvSpPr txBox="1"/>
            <p:nvPr/>
          </p:nvSpPr>
          <p:spPr>
            <a:xfrm>
              <a:off x="0" y="621835"/>
              <a:ext cx="5031935" cy="609014"/>
            </a:xfrm>
            <a:prstGeom prst="rect">
              <a:avLst/>
            </a:prstGeom>
          </p:spPr>
          <p:txBody>
            <a:bodyPr lIns="0" tIns="0" rIns="0" bIns="0" rtlCol="0" anchor="t">
              <a:spAutoFit/>
            </a:bodyPr>
            <a:lstStyle/>
            <a:p>
              <a:pPr>
                <a:lnSpc>
                  <a:spcPts val="2613"/>
                </a:lnSpc>
              </a:pPr>
              <a:endParaRPr lang="en-US" sz="1866" dirty="0">
                <a:latin typeface="Public Sans Bold"/>
              </a:endParaRPr>
            </a:p>
          </p:txBody>
        </p:sp>
      </p:grpSp>
      <p:sp>
        <p:nvSpPr>
          <p:cNvPr id="32" name="Freeform 32"/>
          <p:cNvSpPr/>
          <p:nvPr/>
        </p:nvSpPr>
        <p:spPr>
          <a:xfrm>
            <a:off x="11134498" y="5744321"/>
            <a:ext cx="357158" cy="485029"/>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pic>
        <p:nvPicPr>
          <p:cNvPr id="34" name="Picture 33" descr="A person with long hair smiling&#10;&#10;Description automatically generated">
            <a:extLst>
              <a:ext uri="{FF2B5EF4-FFF2-40B4-BE49-F238E27FC236}">
                <a16:creationId xmlns:a16="http://schemas.microsoft.com/office/drawing/2014/main" id="{EEB73313-B7CF-E30A-8FA4-FF9B198FF76A}"/>
              </a:ext>
            </a:extLst>
          </p:cNvPr>
          <p:cNvPicPr>
            <a:picLocks noChangeAspect="1"/>
          </p:cNvPicPr>
          <p:nvPr/>
        </p:nvPicPr>
        <p:blipFill rotWithShape="1">
          <a:blip r:embed="rId9">
            <a:extLst>
              <a:ext uri="{28A0092B-C50C-407E-A947-70E740481C1C}">
                <a14:useLocalDpi xmlns:a14="http://schemas.microsoft.com/office/drawing/2010/main" val="0"/>
              </a:ext>
            </a:extLst>
          </a:blip>
          <a:srcRect t="-1" b="18183"/>
          <a:stretch/>
        </p:blipFill>
        <p:spPr>
          <a:xfrm>
            <a:off x="542566" y="2170467"/>
            <a:ext cx="2419350" cy="2260003"/>
          </a:xfrm>
          <a:prstGeom prst="rect">
            <a:avLst/>
          </a:prstGeom>
        </p:spPr>
      </p:pic>
      <p:pic>
        <p:nvPicPr>
          <p:cNvPr id="50" name="Audio 49">
            <a:hlinkClick r:id="" action="ppaction://media"/>
            <a:extLst>
              <a:ext uri="{FF2B5EF4-FFF2-40B4-BE49-F238E27FC236}">
                <a16:creationId xmlns:a16="http://schemas.microsoft.com/office/drawing/2014/main" id="{8074FD24-C4AA-6FF1-3581-D6E1C9151E1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54"/>
    </mc:Choice>
    <mc:Fallback>
      <p:transition spd="slow" advTm="1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C87E-D854-3167-EE09-56EF6431C4FB}"/>
              </a:ext>
            </a:extLst>
          </p:cNvPr>
          <p:cNvSpPr>
            <a:spLocks noGrp="1"/>
          </p:cNvSpPr>
          <p:nvPr>
            <p:ph type="title"/>
          </p:nvPr>
        </p:nvSpPr>
        <p:spPr>
          <a:xfrm>
            <a:off x="876693" y="741392"/>
            <a:ext cx="4355265" cy="673752"/>
          </a:xfrm>
        </p:spPr>
        <p:txBody>
          <a:bodyPr anchor="t">
            <a:normAutofit/>
          </a:bodyPr>
          <a:lstStyle/>
          <a:p>
            <a:r>
              <a:rPr lang="en-US" sz="3200" b="1" dirty="0"/>
              <a:t>Problem statement</a:t>
            </a:r>
          </a:p>
        </p:txBody>
      </p:sp>
      <p:sp>
        <p:nvSpPr>
          <p:cNvPr id="3" name="Content Placeholder 2">
            <a:extLst>
              <a:ext uri="{FF2B5EF4-FFF2-40B4-BE49-F238E27FC236}">
                <a16:creationId xmlns:a16="http://schemas.microsoft.com/office/drawing/2014/main" id="{ECD749E6-8D84-18F7-C2EF-27BB45EDDDBB}"/>
              </a:ext>
            </a:extLst>
          </p:cNvPr>
          <p:cNvSpPr>
            <a:spLocks noGrp="1"/>
          </p:cNvSpPr>
          <p:nvPr>
            <p:ph idx="1"/>
          </p:nvPr>
        </p:nvSpPr>
        <p:spPr>
          <a:xfrm>
            <a:off x="876692" y="1591862"/>
            <a:ext cx="4355265" cy="4210224"/>
          </a:xfrm>
        </p:spPr>
        <p:txBody>
          <a:bodyPr anchor="t">
            <a:normAutofit/>
          </a:bodyPr>
          <a:lstStyle/>
          <a:p>
            <a:pPr marL="0" indent="0">
              <a:buNone/>
            </a:pPr>
            <a:r>
              <a:rPr lang="en-US" sz="2000" dirty="0"/>
              <a:t>Amazon collects a lot of sales data every day from different sources and in various formats. They need quick insights to make decisions in real-time or near-real-time. The traditional data processing methods they use are slow and prone to errors. Their current system can't handle the increasing data volumes effectively and lacks the flexibility needed. This makes it hard for them to get timely insights and impacts their decision-making processes.</a:t>
            </a:r>
          </a:p>
        </p:txBody>
      </p:sp>
      <p:pic>
        <p:nvPicPr>
          <p:cNvPr id="5" name="Picture 4" descr="Digital financial graph">
            <a:extLst>
              <a:ext uri="{FF2B5EF4-FFF2-40B4-BE49-F238E27FC236}">
                <a16:creationId xmlns:a16="http://schemas.microsoft.com/office/drawing/2014/main" id="{6FBFB458-3935-301C-1324-2B2B9F12FFD2}"/>
              </a:ext>
            </a:extLst>
          </p:cNvPr>
          <p:cNvPicPr>
            <a:picLocks noChangeAspect="1"/>
          </p:cNvPicPr>
          <p:nvPr/>
        </p:nvPicPr>
        <p:blipFill rotWithShape="1">
          <a:blip r:embed="rId4"/>
          <a:srcRect l="32643" r="17357"/>
          <a:stretch/>
        </p:blipFill>
        <p:spPr>
          <a:xfrm>
            <a:off x="6096000" y="10"/>
            <a:ext cx="6095999" cy="6857990"/>
          </a:xfrm>
          <a:prstGeom prst="rect">
            <a:avLst/>
          </a:prstGeom>
        </p:spPr>
      </p:pic>
      <p:pic>
        <p:nvPicPr>
          <p:cNvPr id="24" name="Audio 23">
            <a:hlinkClick r:id="" action="ppaction://media"/>
            <a:extLst>
              <a:ext uri="{FF2B5EF4-FFF2-40B4-BE49-F238E27FC236}">
                <a16:creationId xmlns:a16="http://schemas.microsoft.com/office/drawing/2014/main" id="{66A82819-7907-E366-A29B-64570B4420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0723754"/>
      </p:ext>
    </p:extLst>
  </p:cSld>
  <p:clrMapOvr>
    <a:masterClrMapping/>
  </p:clrMapOvr>
  <mc:AlternateContent xmlns:mc="http://schemas.openxmlformats.org/markup-compatibility/2006">
    <mc:Choice xmlns:p14="http://schemas.microsoft.com/office/powerpoint/2010/main" Requires="p14">
      <p:transition spd="slow" p14:dur="2000" advTm="15280"/>
    </mc:Choice>
    <mc:Fallback>
      <p:transition spd="slow" advTm="15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127D-8C1F-9F2A-872A-F171B746219A}"/>
              </a:ext>
            </a:extLst>
          </p:cNvPr>
          <p:cNvSpPr>
            <a:spLocks noGrp="1"/>
          </p:cNvSpPr>
          <p:nvPr>
            <p:ph type="title"/>
          </p:nvPr>
        </p:nvSpPr>
        <p:spPr>
          <a:xfrm>
            <a:off x="5868557" y="1138036"/>
            <a:ext cx="5444382" cy="1402470"/>
          </a:xfrm>
        </p:spPr>
        <p:txBody>
          <a:bodyPr anchor="t">
            <a:normAutofit/>
          </a:bodyPr>
          <a:lstStyle/>
          <a:p>
            <a:r>
              <a:rPr lang="en-US" sz="3200" b="1" dirty="0"/>
              <a:t>Business Understanding</a:t>
            </a:r>
          </a:p>
        </p:txBody>
      </p:sp>
      <p:sp>
        <p:nvSpPr>
          <p:cNvPr id="3" name="Content Placeholder 2">
            <a:extLst>
              <a:ext uri="{FF2B5EF4-FFF2-40B4-BE49-F238E27FC236}">
                <a16:creationId xmlns:a16="http://schemas.microsoft.com/office/drawing/2014/main" id="{8DD56F95-2B49-119C-0985-F309E5087556}"/>
              </a:ext>
            </a:extLst>
          </p:cNvPr>
          <p:cNvSpPr>
            <a:spLocks noGrp="1"/>
          </p:cNvSpPr>
          <p:nvPr>
            <p:ph idx="1"/>
          </p:nvPr>
        </p:nvSpPr>
        <p:spPr>
          <a:xfrm>
            <a:off x="5868557" y="2057400"/>
            <a:ext cx="5444382" cy="4084984"/>
          </a:xfrm>
        </p:spPr>
        <p:txBody>
          <a:bodyPr>
            <a:normAutofit/>
          </a:bodyPr>
          <a:lstStyle/>
          <a:p>
            <a:pPr marL="0" indent="0">
              <a:buNone/>
            </a:pPr>
            <a:r>
              <a:rPr lang="en-US" sz="2000" b="0" i="0" dirty="0">
                <a:effectLst/>
                <a:latin typeface="DM Sans" panose="020F0502020204030204" pitchFamily="2" charset="0"/>
              </a:rPr>
              <a:t>Analyzing sales data plays a crucial role in Amazon's decision-making process. By examining sales figures, Amazon can identify consumer trends, improve pricing strategies, and customize marketing campaigns. This strategic use of sales data promotes operational efficiency, improves customer satisfaction, and strengthens revenue generation</a:t>
            </a:r>
            <a:endParaRPr lang="en-US" sz="2000" dirty="0"/>
          </a:p>
        </p:txBody>
      </p:sp>
      <p:pic>
        <p:nvPicPr>
          <p:cNvPr id="5" name="Picture 4" descr="3D Hologram from iPad">
            <a:extLst>
              <a:ext uri="{FF2B5EF4-FFF2-40B4-BE49-F238E27FC236}">
                <a16:creationId xmlns:a16="http://schemas.microsoft.com/office/drawing/2014/main" id="{406F396C-B0C1-7179-5538-4EBAF3A3FAFB}"/>
              </a:ext>
            </a:extLst>
          </p:cNvPr>
          <p:cNvPicPr>
            <a:picLocks noChangeAspect="1"/>
          </p:cNvPicPr>
          <p:nvPr/>
        </p:nvPicPr>
        <p:blipFill rotWithShape="1">
          <a:blip r:embed="rId4"/>
          <a:srcRect l="16279" r="33583" b="-1"/>
          <a:stretch/>
        </p:blipFill>
        <p:spPr>
          <a:xfrm>
            <a:off x="-1" y="10"/>
            <a:ext cx="5151179" cy="6857990"/>
          </a:xfrm>
          <a:prstGeom prst="rect">
            <a:avLst/>
          </a:prstGeom>
        </p:spPr>
      </p:pic>
      <p:pic>
        <p:nvPicPr>
          <p:cNvPr id="14" name="Audio 13">
            <a:hlinkClick r:id="" action="ppaction://media"/>
            <a:extLst>
              <a:ext uri="{FF2B5EF4-FFF2-40B4-BE49-F238E27FC236}">
                <a16:creationId xmlns:a16="http://schemas.microsoft.com/office/drawing/2014/main" id="{9DAE52EE-61E2-905E-E226-9123E0D2E6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6886217"/>
      </p:ext>
    </p:extLst>
  </p:cSld>
  <p:clrMapOvr>
    <a:masterClrMapping/>
  </p:clrMapOvr>
  <mc:AlternateContent xmlns:mc="http://schemas.openxmlformats.org/markup-compatibility/2006">
    <mc:Choice xmlns:p14="http://schemas.microsoft.com/office/powerpoint/2010/main" Requires="p14">
      <p:transition spd="slow" p14:dur="2000" advTm="9799"/>
    </mc:Choice>
    <mc:Fallback>
      <p:transition spd="slow" advTm="9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215C-A369-CB57-1D7F-ADD40C562BB2}"/>
              </a:ext>
            </a:extLst>
          </p:cNvPr>
          <p:cNvSpPr>
            <a:spLocks noGrp="1"/>
          </p:cNvSpPr>
          <p:nvPr>
            <p:ph type="title"/>
          </p:nvPr>
        </p:nvSpPr>
        <p:spPr>
          <a:xfrm>
            <a:off x="5279472" y="609600"/>
            <a:ext cx="5844759" cy="970450"/>
          </a:xfrm>
        </p:spPr>
        <p:txBody>
          <a:bodyPr>
            <a:normAutofit/>
          </a:bodyPr>
          <a:lstStyle/>
          <a:p>
            <a:r>
              <a:rPr lang="en-US" dirty="0"/>
              <a:t>Data Understanding</a:t>
            </a:r>
          </a:p>
        </p:txBody>
      </p:sp>
      <p:pic>
        <p:nvPicPr>
          <p:cNvPr id="14" name="Picture 13">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5" name="Picture 4" descr="Mobile device with apps">
            <a:extLst>
              <a:ext uri="{FF2B5EF4-FFF2-40B4-BE49-F238E27FC236}">
                <a16:creationId xmlns:a16="http://schemas.microsoft.com/office/drawing/2014/main" id="{032F58A9-DB92-4278-86A6-9642336DA742}"/>
              </a:ext>
            </a:extLst>
          </p:cNvPr>
          <p:cNvPicPr>
            <a:picLocks noChangeAspect="1"/>
          </p:cNvPicPr>
          <p:nvPr/>
        </p:nvPicPr>
        <p:blipFill rotWithShape="1">
          <a:blip r:embed="rId6"/>
          <a:srcRect l="47781" r="8096" b="2"/>
          <a:stretch/>
        </p:blipFill>
        <p:spPr>
          <a:xfrm>
            <a:off x="-336154" y="-151796"/>
            <a:ext cx="5617704" cy="7161592"/>
          </a:xfrm>
          <a:prstGeom prst="rect">
            <a:avLst/>
          </a:prstGeom>
        </p:spPr>
      </p:pic>
      <p:sp>
        <p:nvSpPr>
          <p:cNvPr id="3" name="Content Placeholder 2">
            <a:extLst>
              <a:ext uri="{FF2B5EF4-FFF2-40B4-BE49-F238E27FC236}">
                <a16:creationId xmlns:a16="http://schemas.microsoft.com/office/drawing/2014/main" id="{8C004384-6984-7202-7DE3-51BB9DC93851}"/>
              </a:ext>
            </a:extLst>
          </p:cNvPr>
          <p:cNvSpPr>
            <a:spLocks noGrp="1"/>
          </p:cNvSpPr>
          <p:nvPr>
            <p:ph idx="1"/>
          </p:nvPr>
        </p:nvSpPr>
        <p:spPr>
          <a:xfrm>
            <a:off x="5756266" y="1783081"/>
            <a:ext cx="5844760" cy="3866048"/>
          </a:xfrm>
        </p:spPr>
        <p:txBody>
          <a:bodyPr anchor="ctr">
            <a:normAutofit/>
          </a:bodyPr>
          <a:lstStyle/>
          <a:p>
            <a:pPr>
              <a:buClr>
                <a:srgbClr val="35669F"/>
              </a:buClr>
            </a:pPr>
            <a:r>
              <a:rPr lang="en-US" dirty="0"/>
              <a:t>The dataset contains 1K+ Amazon product ratings and reviews.</a:t>
            </a:r>
          </a:p>
          <a:p>
            <a:pPr>
              <a:buClr>
                <a:srgbClr val="35669F"/>
              </a:buClr>
            </a:pPr>
            <a:r>
              <a:rPr lang="en-US" dirty="0"/>
              <a:t>Features include product ID, name, category, price details, rating, user information, review details, and links to product images and official website.</a:t>
            </a:r>
          </a:p>
          <a:p>
            <a:pPr>
              <a:buClr>
                <a:srgbClr val="35669F"/>
              </a:buClr>
            </a:pPr>
            <a:r>
              <a:rPr lang="en-US" dirty="0"/>
              <a:t>Source - </a:t>
            </a:r>
            <a:r>
              <a:rPr lang="en-US" dirty="0">
                <a:hlinkClick r:id="rId7"/>
              </a:rPr>
              <a:t>https://www.kaggle.com/datasets/karkavelrajaj/amazon-sales-dataset</a:t>
            </a:r>
            <a:endParaRPr lang="en-US" dirty="0"/>
          </a:p>
          <a:p>
            <a:pPr>
              <a:buClr>
                <a:srgbClr val="35669F"/>
              </a:buClr>
            </a:pPr>
            <a:endParaRPr lang="en-US" dirty="0"/>
          </a:p>
          <a:p>
            <a:pPr>
              <a:buClr>
                <a:srgbClr val="35669F"/>
              </a:buClr>
            </a:pPr>
            <a:endParaRPr lang="en-US" dirty="0"/>
          </a:p>
        </p:txBody>
      </p:sp>
      <p:pic>
        <p:nvPicPr>
          <p:cNvPr id="13" name="Audio 12">
            <a:hlinkClick r:id="" action="ppaction://media"/>
            <a:extLst>
              <a:ext uri="{FF2B5EF4-FFF2-40B4-BE49-F238E27FC236}">
                <a16:creationId xmlns:a16="http://schemas.microsoft.com/office/drawing/2014/main" id="{660199A1-0400-98A1-3365-F3A8C38274B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2263554"/>
      </p:ext>
    </p:extLst>
  </p:cSld>
  <p:clrMapOvr>
    <a:masterClrMapping/>
  </p:clrMapOvr>
  <mc:AlternateContent xmlns:mc="http://schemas.openxmlformats.org/markup-compatibility/2006">
    <mc:Choice xmlns:p14="http://schemas.microsoft.com/office/powerpoint/2010/main" Requires="p14">
      <p:transition spd="slow" p14:dur="2000" advTm="12583"/>
    </mc:Choice>
    <mc:Fallback>
      <p:transition spd="slow" advTm="12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6BCB-921E-A22A-C219-E94E658DCF60}"/>
              </a:ext>
            </a:extLst>
          </p:cNvPr>
          <p:cNvSpPr>
            <a:spLocks noGrp="1"/>
          </p:cNvSpPr>
          <p:nvPr>
            <p:ph type="title"/>
          </p:nvPr>
        </p:nvSpPr>
        <p:spPr>
          <a:xfrm>
            <a:off x="836679" y="723898"/>
            <a:ext cx="6002110" cy="1495425"/>
          </a:xfrm>
        </p:spPr>
        <p:txBody>
          <a:bodyPr>
            <a:normAutofit/>
          </a:bodyPr>
          <a:lstStyle/>
          <a:p>
            <a:r>
              <a:rPr lang="en-US" sz="4000" b="1" dirty="0"/>
              <a:t>Proposed Solution	</a:t>
            </a:r>
          </a:p>
        </p:txBody>
      </p:sp>
      <p:sp>
        <p:nvSpPr>
          <p:cNvPr id="3" name="Content Placeholder 2">
            <a:extLst>
              <a:ext uri="{FF2B5EF4-FFF2-40B4-BE49-F238E27FC236}">
                <a16:creationId xmlns:a16="http://schemas.microsoft.com/office/drawing/2014/main" id="{8FC81C7F-F1B9-7376-AFDD-ACDEA72EF676}"/>
              </a:ext>
            </a:extLst>
          </p:cNvPr>
          <p:cNvSpPr>
            <a:spLocks noGrp="1"/>
          </p:cNvSpPr>
          <p:nvPr>
            <p:ph idx="1"/>
          </p:nvPr>
        </p:nvSpPr>
        <p:spPr>
          <a:xfrm>
            <a:off x="836680" y="2405067"/>
            <a:ext cx="6002110" cy="3729034"/>
          </a:xfrm>
        </p:spPr>
        <p:txBody>
          <a:bodyPr>
            <a:normAutofit lnSpcReduction="10000"/>
          </a:bodyPr>
          <a:lstStyle/>
          <a:p>
            <a:pPr marL="0" indent="0">
              <a:buNone/>
            </a:pPr>
            <a:r>
              <a:rPr lang="en-US" sz="2000" dirty="0">
                <a:latin typeface="Public Sans"/>
              </a:rPr>
              <a:t>To address these challenges, we propose building an automated sales analysis data pipeline on AWS using Apache Airflow. This pipeline will streamline the ingestion, transformation, and analysis of sales data, ensuring its accuracy, consistency, and availability for stakeholders. By leveraging Apache Airflow's workflow orchestration capabilities and AWS services such as S3 for storage, Glue for data transformation, and Athena for querying, the solution will automate the end-to-end process, enabling real-time insights, data-driven decision-making, and business agility</a:t>
            </a:r>
            <a:endParaRPr lang="en-US" sz="2000" dirty="0"/>
          </a:p>
        </p:txBody>
      </p:sp>
      <p:pic>
        <p:nvPicPr>
          <p:cNvPr id="5" name="Picture 4" descr="Light bulb on yellow background with sketched light beams and cord">
            <a:extLst>
              <a:ext uri="{FF2B5EF4-FFF2-40B4-BE49-F238E27FC236}">
                <a16:creationId xmlns:a16="http://schemas.microsoft.com/office/drawing/2014/main" id="{2D71359A-BA20-C908-1A9C-E69767E22CB7}"/>
              </a:ext>
            </a:extLst>
          </p:cNvPr>
          <p:cNvPicPr>
            <a:picLocks noChangeAspect="1"/>
          </p:cNvPicPr>
          <p:nvPr/>
        </p:nvPicPr>
        <p:blipFill rotWithShape="1">
          <a:blip r:embed="rId4"/>
          <a:srcRect l="50040" r="5189"/>
          <a:stretch/>
        </p:blipFill>
        <p:spPr>
          <a:xfrm>
            <a:off x="7199440" y="10"/>
            <a:ext cx="4992560" cy="6857990"/>
          </a:xfrm>
          <a:prstGeom prst="rect">
            <a:avLst/>
          </a:prstGeom>
          <a:effectLst/>
        </p:spPr>
      </p:pic>
      <p:pic>
        <p:nvPicPr>
          <p:cNvPr id="14" name="Audio 13">
            <a:hlinkClick r:id="" action="ppaction://media"/>
            <a:extLst>
              <a:ext uri="{FF2B5EF4-FFF2-40B4-BE49-F238E27FC236}">
                <a16:creationId xmlns:a16="http://schemas.microsoft.com/office/drawing/2014/main" id="{9577B7B8-6A10-9EA8-7BFD-67E007CFC84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9530842"/>
      </p:ext>
    </p:extLst>
  </p:cSld>
  <p:clrMapOvr>
    <a:masterClrMapping/>
  </p:clrMapOvr>
  <mc:AlternateContent xmlns:mc="http://schemas.openxmlformats.org/markup-compatibility/2006">
    <mc:Choice xmlns:p14="http://schemas.microsoft.com/office/powerpoint/2010/main" Requires="p14">
      <p:transition spd="slow" p14:dur="2000" advTm="7442"/>
    </mc:Choice>
    <mc:Fallback>
      <p:transition spd="slow" advTm="7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3C5D-C764-E680-2574-36C998950310}"/>
              </a:ext>
            </a:extLst>
          </p:cNvPr>
          <p:cNvSpPr>
            <a:spLocks noGrp="1"/>
          </p:cNvSpPr>
          <p:nvPr>
            <p:ph type="title"/>
          </p:nvPr>
        </p:nvSpPr>
        <p:spPr>
          <a:xfrm>
            <a:off x="913795" y="609600"/>
            <a:ext cx="5978072" cy="1329596"/>
          </a:xfrm>
        </p:spPr>
        <p:txBody>
          <a:bodyPr>
            <a:normAutofit/>
          </a:bodyPr>
          <a:lstStyle/>
          <a:p>
            <a:r>
              <a:rPr lang="en-US" dirty="0">
                <a:solidFill>
                  <a:schemeClr val="tx1"/>
                </a:solidFill>
              </a:rPr>
              <a:t>ETL Pipeline</a:t>
            </a:r>
          </a:p>
        </p:txBody>
      </p:sp>
      <p:sp>
        <p:nvSpPr>
          <p:cNvPr id="9" name="Content Placeholder 8">
            <a:extLst>
              <a:ext uri="{FF2B5EF4-FFF2-40B4-BE49-F238E27FC236}">
                <a16:creationId xmlns:a16="http://schemas.microsoft.com/office/drawing/2014/main" id="{06B1A094-ED35-E52A-7687-96CA1DA45395}"/>
              </a:ext>
            </a:extLst>
          </p:cNvPr>
          <p:cNvSpPr>
            <a:spLocks noGrp="1"/>
          </p:cNvSpPr>
          <p:nvPr>
            <p:ph idx="1"/>
          </p:nvPr>
        </p:nvSpPr>
        <p:spPr>
          <a:xfrm>
            <a:off x="913795" y="2127623"/>
            <a:ext cx="5978072" cy="3567225"/>
          </a:xfrm>
        </p:spPr>
        <p:txBody>
          <a:bodyPr anchor="t">
            <a:normAutofit/>
          </a:bodyPr>
          <a:lstStyle/>
          <a:p>
            <a:pPr>
              <a:buClr>
                <a:srgbClr val="00B6F5"/>
              </a:buClr>
            </a:pPr>
            <a:r>
              <a:rPr lang="en-US" b="1" dirty="0">
                <a:solidFill>
                  <a:schemeClr val="tx1"/>
                </a:solidFill>
              </a:rPr>
              <a:t>Extract</a:t>
            </a:r>
            <a:r>
              <a:rPr lang="en-US" dirty="0">
                <a:solidFill>
                  <a:schemeClr val="tx1"/>
                </a:solidFill>
              </a:rPr>
              <a:t>:</a:t>
            </a:r>
          </a:p>
          <a:p>
            <a:pPr lvl="1">
              <a:buClr>
                <a:srgbClr val="00B6F5"/>
              </a:buClr>
              <a:buFont typeface="Wingdings" panose="05000000000000000000" pitchFamily="2" charset="2"/>
              <a:buChar char="v"/>
            </a:pPr>
            <a:r>
              <a:rPr lang="en-US" dirty="0">
                <a:solidFill>
                  <a:schemeClr val="tx1"/>
                </a:solidFill>
              </a:rPr>
              <a:t>Kaggle or manual download for obtaining CSV data</a:t>
            </a:r>
          </a:p>
          <a:p>
            <a:pPr>
              <a:buClr>
                <a:srgbClr val="00B6F5"/>
              </a:buClr>
            </a:pPr>
            <a:r>
              <a:rPr lang="en-US" b="1" dirty="0">
                <a:solidFill>
                  <a:schemeClr val="tx1"/>
                </a:solidFill>
              </a:rPr>
              <a:t>Transform</a:t>
            </a:r>
            <a:r>
              <a:rPr lang="en-US" dirty="0">
                <a:solidFill>
                  <a:schemeClr val="tx1"/>
                </a:solidFill>
              </a:rPr>
              <a:t>:</a:t>
            </a:r>
          </a:p>
          <a:p>
            <a:pPr lvl="1">
              <a:buClr>
                <a:srgbClr val="00B6F5"/>
              </a:buClr>
            </a:pPr>
            <a:r>
              <a:rPr lang="en-US" dirty="0">
                <a:solidFill>
                  <a:schemeClr val="tx1"/>
                </a:solidFill>
              </a:rPr>
              <a:t>Python (with libraries like Pandas) for data transformation and processing.</a:t>
            </a:r>
          </a:p>
          <a:p>
            <a:pPr>
              <a:buClr>
                <a:srgbClr val="00B6F5"/>
              </a:buClr>
            </a:pPr>
            <a:r>
              <a:rPr lang="en-US" dirty="0">
                <a:solidFill>
                  <a:schemeClr val="tx1"/>
                </a:solidFill>
              </a:rPr>
              <a:t>Load:</a:t>
            </a:r>
          </a:p>
          <a:p>
            <a:pPr lvl="1">
              <a:buClr>
                <a:srgbClr val="00B6F5"/>
              </a:buClr>
            </a:pPr>
            <a:r>
              <a:rPr lang="en-US" dirty="0">
                <a:solidFill>
                  <a:schemeClr val="tx1"/>
                </a:solidFill>
              </a:rPr>
              <a:t>Amazon S3 for storing both raw and processed data.</a:t>
            </a:r>
          </a:p>
          <a:p>
            <a:pPr lvl="1">
              <a:buClr>
                <a:srgbClr val="00B6F5"/>
              </a:buClr>
            </a:pPr>
            <a:r>
              <a:rPr lang="en-US" dirty="0">
                <a:solidFill>
                  <a:schemeClr val="tx1"/>
                </a:solidFill>
              </a:rPr>
              <a:t>Amazon Redshift for loading processed data into a data warehouse.</a:t>
            </a:r>
          </a:p>
          <a:p>
            <a:pPr marL="450000" lvl="1" indent="0">
              <a:buClr>
                <a:srgbClr val="00B6F5"/>
              </a:buClr>
              <a:buNone/>
            </a:pPr>
            <a:endParaRPr lang="en-US" dirty="0">
              <a:solidFill>
                <a:schemeClr val="tx1"/>
              </a:solidFill>
            </a:endParaRPr>
          </a:p>
        </p:txBody>
      </p:sp>
      <p:pic>
        <p:nvPicPr>
          <p:cNvPr id="1035" name="Picture 1034">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1030" name="Picture 6" descr="Etl - Free networking icons">
            <a:extLst>
              <a:ext uri="{FF2B5EF4-FFF2-40B4-BE49-F238E27FC236}">
                <a16:creationId xmlns:a16="http://schemas.microsoft.com/office/drawing/2014/main" id="{840F3D47-DDDF-6A10-95C7-C80CA6176FC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52945" y="1197355"/>
            <a:ext cx="3995592" cy="3995592"/>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309F4881-272A-E3A5-7990-016B0B0C5CC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6874008"/>
      </p:ext>
    </p:extLst>
  </p:cSld>
  <p:clrMapOvr>
    <a:masterClrMapping/>
  </p:clrMapOvr>
  <mc:AlternateContent xmlns:mc="http://schemas.openxmlformats.org/markup-compatibility/2006">
    <mc:Choice xmlns:p14="http://schemas.microsoft.com/office/powerpoint/2010/main" Requires="p14">
      <p:transition spd="slow" p14:dur="2000" advTm="17791"/>
    </mc:Choice>
    <mc:Fallback>
      <p:transition spd="slow" advTm="17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B13BF-B22B-1004-56E5-6E726384029B}"/>
              </a:ext>
            </a:extLst>
          </p:cNvPr>
          <p:cNvSpPr>
            <a:spLocks noGrp="1"/>
          </p:cNvSpPr>
          <p:nvPr>
            <p:ph type="title"/>
          </p:nvPr>
        </p:nvSpPr>
        <p:spPr>
          <a:xfrm>
            <a:off x="913795" y="609600"/>
            <a:ext cx="3078749" cy="970450"/>
          </a:xfrm>
        </p:spPr>
        <p:txBody>
          <a:bodyPr anchor="b">
            <a:normAutofit/>
          </a:bodyPr>
          <a:lstStyle/>
          <a:p>
            <a:pPr algn="l"/>
            <a:r>
              <a:rPr lang="en-US" sz="2800" dirty="0">
                <a:ln>
                  <a:solidFill>
                    <a:srgbClr val="404040">
                      <a:alpha val="10000"/>
                    </a:srgbClr>
                  </a:solidFill>
                </a:ln>
                <a:solidFill>
                  <a:srgbClr val="DADADA"/>
                </a:solidFill>
              </a:rPr>
              <a:t>The Approach</a:t>
            </a:r>
          </a:p>
        </p:txBody>
      </p:sp>
      <p:sp>
        <p:nvSpPr>
          <p:cNvPr id="3" name="Content Placeholder 2">
            <a:extLst>
              <a:ext uri="{FF2B5EF4-FFF2-40B4-BE49-F238E27FC236}">
                <a16:creationId xmlns:a16="http://schemas.microsoft.com/office/drawing/2014/main" id="{E4F39520-C299-4BF3-BA1E-0801067CB45D}"/>
              </a:ext>
            </a:extLst>
          </p:cNvPr>
          <p:cNvSpPr>
            <a:spLocks noGrp="1"/>
          </p:cNvSpPr>
          <p:nvPr>
            <p:ph idx="1"/>
          </p:nvPr>
        </p:nvSpPr>
        <p:spPr>
          <a:xfrm>
            <a:off x="913795" y="1732449"/>
            <a:ext cx="3078749" cy="4482084"/>
          </a:xfrm>
        </p:spPr>
        <p:txBody>
          <a:bodyPr anchor="t">
            <a:normAutofit/>
          </a:bodyPr>
          <a:lstStyle/>
          <a:p>
            <a:pPr>
              <a:lnSpc>
                <a:spcPct val="90000"/>
              </a:lnSpc>
              <a:buClr>
                <a:srgbClr val="26D8FF"/>
              </a:buClr>
            </a:pPr>
            <a:r>
              <a:rPr lang="en-US" sz="1400" dirty="0">
                <a:ln>
                  <a:solidFill>
                    <a:srgbClr val="404040">
                      <a:alpha val="10000"/>
                    </a:srgbClr>
                  </a:solidFill>
                </a:ln>
                <a:solidFill>
                  <a:srgbClr val="DADADA"/>
                </a:solidFill>
              </a:rPr>
              <a:t>Set up Apache Airflow on an AWS EC2 instance.</a:t>
            </a:r>
          </a:p>
          <a:p>
            <a:pPr>
              <a:lnSpc>
                <a:spcPct val="90000"/>
              </a:lnSpc>
              <a:buClr>
                <a:srgbClr val="26D8FF"/>
              </a:buClr>
            </a:pPr>
            <a:r>
              <a:rPr lang="en-US" sz="1400" dirty="0">
                <a:ln>
                  <a:solidFill>
                    <a:srgbClr val="404040">
                      <a:alpha val="10000"/>
                    </a:srgbClr>
                  </a:solidFill>
                </a:ln>
                <a:solidFill>
                  <a:srgbClr val="DADADA"/>
                </a:solidFill>
              </a:rPr>
              <a:t>Define the DAG for the ETL pipeline using Python in Airflow.</a:t>
            </a:r>
          </a:p>
          <a:p>
            <a:pPr>
              <a:lnSpc>
                <a:spcPct val="90000"/>
              </a:lnSpc>
              <a:buClr>
                <a:srgbClr val="26D8FF"/>
              </a:buClr>
            </a:pPr>
            <a:r>
              <a:rPr lang="en-US" sz="1400" dirty="0">
                <a:ln>
                  <a:solidFill>
                    <a:srgbClr val="404040">
                      <a:alpha val="10000"/>
                    </a:srgbClr>
                  </a:solidFill>
                </a:ln>
                <a:solidFill>
                  <a:srgbClr val="DADADA"/>
                </a:solidFill>
              </a:rPr>
              <a:t>Configure connections to AWS S3 and Redshift in Airflow.</a:t>
            </a:r>
          </a:p>
          <a:p>
            <a:pPr>
              <a:lnSpc>
                <a:spcPct val="90000"/>
              </a:lnSpc>
              <a:buClr>
                <a:srgbClr val="26D8FF"/>
              </a:buClr>
            </a:pPr>
            <a:r>
              <a:rPr lang="en-US" sz="1400" dirty="0">
                <a:ln>
                  <a:solidFill>
                    <a:srgbClr val="404040">
                      <a:alpha val="10000"/>
                    </a:srgbClr>
                  </a:solidFill>
                </a:ln>
                <a:solidFill>
                  <a:srgbClr val="DADADA"/>
                </a:solidFill>
              </a:rPr>
              <a:t>Define tasks within the DAG to:</a:t>
            </a:r>
          </a:p>
          <a:p>
            <a:pPr lvl="1">
              <a:lnSpc>
                <a:spcPct val="90000"/>
              </a:lnSpc>
              <a:buClr>
                <a:srgbClr val="26D8FF"/>
              </a:buClr>
            </a:pPr>
            <a:r>
              <a:rPr lang="en-US" sz="1400" dirty="0">
                <a:ln>
                  <a:solidFill>
                    <a:srgbClr val="404040">
                      <a:alpha val="10000"/>
                    </a:srgbClr>
                  </a:solidFill>
                </a:ln>
                <a:solidFill>
                  <a:srgbClr val="DADADA"/>
                </a:solidFill>
              </a:rPr>
              <a:t>Extract the data from the CSV file.</a:t>
            </a:r>
          </a:p>
          <a:p>
            <a:pPr lvl="1">
              <a:lnSpc>
                <a:spcPct val="90000"/>
              </a:lnSpc>
              <a:buClr>
                <a:srgbClr val="26D8FF"/>
              </a:buClr>
            </a:pPr>
            <a:r>
              <a:rPr lang="en-US" sz="1400" dirty="0">
                <a:ln>
                  <a:solidFill>
                    <a:srgbClr val="404040">
                      <a:alpha val="10000"/>
                    </a:srgbClr>
                  </a:solidFill>
                </a:ln>
                <a:solidFill>
                  <a:srgbClr val="DADADA"/>
                </a:solidFill>
              </a:rPr>
              <a:t>Transform the data using Python scripts or SQL queries.</a:t>
            </a:r>
          </a:p>
          <a:p>
            <a:pPr lvl="1">
              <a:lnSpc>
                <a:spcPct val="90000"/>
              </a:lnSpc>
              <a:buClr>
                <a:srgbClr val="26D8FF"/>
              </a:buClr>
            </a:pPr>
            <a:r>
              <a:rPr lang="en-US" sz="1400" dirty="0">
                <a:ln>
                  <a:solidFill>
                    <a:srgbClr val="404040">
                      <a:alpha val="10000"/>
                    </a:srgbClr>
                  </a:solidFill>
                </a:ln>
                <a:solidFill>
                  <a:srgbClr val="DADADA"/>
                </a:solidFill>
              </a:rPr>
              <a:t>Load the transformed data into AWS Redshift.</a:t>
            </a:r>
          </a:p>
          <a:p>
            <a:pPr>
              <a:lnSpc>
                <a:spcPct val="90000"/>
              </a:lnSpc>
              <a:buClr>
                <a:srgbClr val="26D8FF"/>
              </a:buClr>
            </a:pPr>
            <a:r>
              <a:rPr lang="en-US" sz="1400" dirty="0">
                <a:ln>
                  <a:solidFill>
                    <a:srgbClr val="404040">
                      <a:alpha val="10000"/>
                    </a:srgbClr>
                  </a:solidFill>
                </a:ln>
                <a:solidFill>
                  <a:srgbClr val="DADADA"/>
                </a:solidFill>
              </a:rPr>
              <a:t>Schedule the DAG to run at regular intervals.</a:t>
            </a:r>
          </a:p>
        </p:txBody>
      </p:sp>
      <p:pic>
        <p:nvPicPr>
          <p:cNvPr id="5" name="Picture 4" descr="A diagram of a company&#10;&#10;Description automatically generated">
            <a:extLst>
              <a:ext uri="{FF2B5EF4-FFF2-40B4-BE49-F238E27FC236}">
                <a16:creationId xmlns:a16="http://schemas.microsoft.com/office/drawing/2014/main" id="{BC23F58A-A760-70BC-463E-073A2CD122B1}"/>
              </a:ext>
            </a:extLst>
          </p:cNvPr>
          <p:cNvPicPr>
            <a:picLocks noChangeAspect="1"/>
          </p:cNvPicPr>
          <p:nvPr/>
        </p:nvPicPr>
        <p:blipFill>
          <a:blip r:embed="rId4"/>
          <a:stretch>
            <a:fillRect/>
          </a:stretch>
        </p:blipFill>
        <p:spPr>
          <a:xfrm>
            <a:off x="4906339" y="1917901"/>
            <a:ext cx="6642193" cy="3022196"/>
          </a:xfrm>
          <a:prstGeom prst="rect">
            <a:avLst/>
          </a:prstGeom>
        </p:spPr>
      </p:pic>
      <p:pic>
        <p:nvPicPr>
          <p:cNvPr id="16" name="Audio 15">
            <a:hlinkClick r:id="" action="ppaction://media"/>
            <a:extLst>
              <a:ext uri="{FF2B5EF4-FFF2-40B4-BE49-F238E27FC236}">
                <a16:creationId xmlns:a16="http://schemas.microsoft.com/office/drawing/2014/main" id="{DD40A3A4-C9D4-2624-C09B-FEF43CE6576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516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7683"/>
    </mc:Choice>
    <mc:Fallback>
      <p:transition spd="slow" advTm="27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F71FBCE-5672-F5EC-2297-BBFEF01BD8E8}"/>
              </a:ext>
            </a:extLst>
          </p:cNvPr>
          <p:cNvPicPr>
            <a:picLocks noChangeAspect="1"/>
          </p:cNvPicPr>
          <p:nvPr/>
        </p:nvPicPr>
        <p:blipFill rotWithShape="1">
          <a:blip r:embed="rId5"/>
          <a:srcRect b="15730"/>
          <a:stretch/>
        </p:blipFill>
        <p:spPr>
          <a:xfrm>
            <a:off x="1" y="10"/>
            <a:ext cx="12192000" cy="6857990"/>
          </a:xfrm>
          <a:prstGeom prst="rect">
            <a:avLst/>
          </a:prstGeom>
        </p:spPr>
      </p:pic>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80BF978-000C-442B-A1E1-4E1994A151B5}"/>
              </a:ext>
            </a:extLst>
          </p:cNvPr>
          <p:cNvSpPr>
            <a:spLocks noGrp="1"/>
          </p:cNvSpPr>
          <p:nvPr>
            <p:ph type="title"/>
          </p:nvPr>
        </p:nvSpPr>
        <p:spPr>
          <a:xfrm>
            <a:off x="913795" y="845388"/>
            <a:ext cx="3596420" cy="979016"/>
          </a:xfrm>
        </p:spPr>
        <p:txBody>
          <a:bodyPr anchor="b">
            <a:normAutofit/>
          </a:bodyPr>
          <a:lstStyle/>
          <a:p>
            <a:pPr algn="l"/>
            <a:r>
              <a:rPr lang="en-US" sz="2400" dirty="0"/>
              <a:t>Conclusion</a:t>
            </a:r>
          </a:p>
        </p:txBody>
      </p:sp>
      <p:sp>
        <p:nvSpPr>
          <p:cNvPr id="3" name="Content Placeholder 2">
            <a:extLst>
              <a:ext uri="{FF2B5EF4-FFF2-40B4-BE49-F238E27FC236}">
                <a16:creationId xmlns:a16="http://schemas.microsoft.com/office/drawing/2014/main" id="{A11FAB77-7F90-5E80-BF24-017D32346D8A}"/>
              </a:ext>
            </a:extLst>
          </p:cNvPr>
          <p:cNvSpPr>
            <a:spLocks noGrp="1"/>
          </p:cNvSpPr>
          <p:nvPr>
            <p:ph idx="1"/>
          </p:nvPr>
        </p:nvSpPr>
        <p:spPr>
          <a:xfrm>
            <a:off x="913795" y="1968237"/>
            <a:ext cx="3531684" cy="3679189"/>
          </a:xfrm>
        </p:spPr>
        <p:txBody>
          <a:bodyPr anchor="t">
            <a:normAutofit/>
          </a:bodyPr>
          <a:lstStyle/>
          <a:p>
            <a:pPr>
              <a:buClr>
                <a:srgbClr val="F2AE4F"/>
              </a:buClr>
            </a:pPr>
            <a:endParaRPr lang="en-US" sz="1600" dirty="0"/>
          </a:p>
          <a:p>
            <a:pPr marL="36900" indent="0">
              <a:buClr>
                <a:srgbClr val="F2AE4F"/>
              </a:buClr>
              <a:buNone/>
            </a:pPr>
            <a:r>
              <a:rPr lang="en-US" sz="1600" dirty="0"/>
              <a:t>In summary, the Amazon sales data pipeline, powered by Apache Airflow and AWS services, may provide actionable insights into sales trends and customer behavior. These insights will enable informed decision-making, leading to improved business performance. </a:t>
            </a:r>
          </a:p>
        </p:txBody>
      </p:sp>
      <p:pic>
        <p:nvPicPr>
          <p:cNvPr id="22" name="Audio 21">
            <a:hlinkClick r:id="" action="ppaction://media"/>
            <a:extLst>
              <a:ext uri="{FF2B5EF4-FFF2-40B4-BE49-F238E27FC236}">
                <a16:creationId xmlns:a16="http://schemas.microsoft.com/office/drawing/2014/main" id="{96BC9AAA-08C0-458D-23BE-E5D09EDBEDA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7235897"/>
      </p:ext>
    </p:extLst>
  </p:cSld>
  <p:clrMapOvr>
    <a:masterClrMapping/>
  </p:clrMapOvr>
  <mc:AlternateContent xmlns:mc="http://schemas.openxmlformats.org/markup-compatibility/2006">
    <mc:Choice xmlns:p14="http://schemas.microsoft.com/office/powerpoint/2010/main" Requires="p14">
      <p:transition spd="slow" p14:dur="2000" advTm="7314"/>
    </mc:Choice>
    <mc:Fallback>
      <p:transition spd="slow" advTm="7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219</TotalTime>
  <Words>486</Words>
  <Application>Microsoft Office PowerPoint</Application>
  <PresentationFormat>Widescreen</PresentationFormat>
  <Paragraphs>44</Paragraphs>
  <Slides>11</Slides>
  <Notes>0</Notes>
  <HiddenSlides>0</HiddenSlides>
  <MMClips>11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Calisto MT</vt:lpstr>
      <vt:lpstr>DM Sans</vt:lpstr>
      <vt:lpstr>Playfair Display Italics</vt:lpstr>
      <vt:lpstr>Public Sans</vt:lpstr>
      <vt:lpstr>Public Sans Bold</vt:lpstr>
      <vt:lpstr>Wingdings</vt:lpstr>
      <vt:lpstr>Wingdings 2</vt:lpstr>
      <vt:lpstr>Slate</vt:lpstr>
      <vt:lpstr>Amazon Sales Data Pipeline</vt:lpstr>
      <vt:lpstr>PowerPoint Presentation</vt:lpstr>
      <vt:lpstr>Problem statement</vt:lpstr>
      <vt:lpstr>Business Understanding</vt:lpstr>
      <vt:lpstr>Data Understanding</vt:lpstr>
      <vt:lpstr>Proposed Solution </vt:lpstr>
      <vt:lpstr>ETL Pipeline</vt:lpstr>
      <vt:lpstr>The Approach</vt:lpstr>
      <vt:lpstr>Conclusion</vt:lpstr>
      <vt:lpstr>Github Repo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Sales Data Pipeline</dc:title>
  <dc:creator>Shivalenka Shivani</dc:creator>
  <cp:lastModifiedBy>Shivalenka Shivani</cp:lastModifiedBy>
  <cp:revision>1</cp:revision>
  <dcterms:created xsi:type="dcterms:W3CDTF">2024-03-04T00:32:44Z</dcterms:created>
  <dcterms:modified xsi:type="dcterms:W3CDTF">2024-03-04T04:12:11Z</dcterms:modified>
</cp:coreProperties>
</file>